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4" r:id="rId3"/>
    <p:sldId id="259" r:id="rId4"/>
    <p:sldId id="263" r:id="rId5"/>
    <p:sldId id="265" r:id="rId6"/>
    <p:sldId id="266" r:id="rId7"/>
    <p:sldId id="267" r:id="rId8"/>
    <p:sldId id="268" r:id="rId9"/>
    <p:sldId id="269" r:id="rId10"/>
    <p:sldId id="270" r:id="rId11"/>
  </p:sldIdLst>
  <p:sldSz cx="9144000" cy="5143500" type="screen16x9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4" d="100"/>
          <a:sy n="144" d="100"/>
        </p:scale>
        <p:origin x="-605" y="-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6.png"/><Relationship Id="rId9" Type="http://schemas.openxmlformats.org/officeDocument/2006/relationships/image" Target="../media/image1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Título" type="title">
  <p:cSld name="1 Título">
    <p:bg>
      <p:bgPr>
        <a:solidFill>
          <a:srgbClr val="43434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/>
        </p:nvSpPr>
        <p:spPr>
          <a:xfrm>
            <a:off x="720000" y="893675"/>
            <a:ext cx="3600000" cy="17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200" b="1">
              <a:solidFill>
                <a:srgbClr val="D404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" name="Google Shape;10;p2"/>
          <p:cNvSpPr txBox="1"/>
          <p:nvPr/>
        </p:nvSpPr>
        <p:spPr>
          <a:xfrm>
            <a:off x="720000" y="2580100"/>
            <a:ext cx="3600000" cy="9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 amt="61000"/>
          </a:blip>
          <a:srcRect l="20034" t="17439" r="5405" b="10824"/>
          <a:stretch/>
        </p:blipFill>
        <p:spPr>
          <a:xfrm>
            <a:off x="5303673" y="1"/>
            <a:ext cx="7686904" cy="5143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 amt="12000"/>
          </a:blip>
          <a:stretch>
            <a:fillRect/>
          </a:stretch>
        </p:blipFill>
        <p:spPr>
          <a:xfrm>
            <a:off x="7611803" y="1309964"/>
            <a:ext cx="3423877" cy="272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title"/>
          </p:nvPr>
        </p:nvSpPr>
        <p:spPr>
          <a:xfrm>
            <a:off x="399300" y="91675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s-ES" smtClean="0"/>
              <a:t>Haga clic para modificar el estilo de título del patrón</a:t>
            </a: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399300" y="248665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 smtClean="0"/>
              <a:t>Haga clic para modificar el estilo de subtítulo del patrón</a:t>
            </a:r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9256" y="3989799"/>
            <a:ext cx="1545299" cy="46347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 txBox="1"/>
          <p:nvPr/>
        </p:nvSpPr>
        <p:spPr>
          <a:xfrm>
            <a:off x="2527800" y="4881900"/>
            <a:ext cx="4088400" cy="261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SISAMEX - Información confidencial</a:t>
            </a:r>
            <a:endParaRPr sz="500"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TOS 2021">
  <p:cSld name="RETOS 2021">
    <p:bg>
      <p:bgPr>
        <a:solidFill>
          <a:srgbClr val="F3F3F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1"/>
          <p:cNvPicPr preferRelativeResize="0"/>
          <p:nvPr/>
        </p:nvPicPr>
        <p:blipFill rotWithShape="1">
          <a:blip r:embed="rId2">
            <a:alphaModFix amt="7000"/>
          </a:blip>
          <a:srcRect l="20034" t="17439" r="5405" b="10824"/>
          <a:stretch/>
        </p:blipFill>
        <p:spPr>
          <a:xfrm>
            <a:off x="728548" y="1"/>
            <a:ext cx="7686904" cy="5143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1"/>
          <p:cNvPicPr preferRelativeResize="0"/>
          <p:nvPr/>
        </p:nvPicPr>
        <p:blipFill>
          <a:blip r:embed="rId3">
            <a:alphaModFix amt="1000"/>
          </a:blip>
          <a:stretch>
            <a:fillRect/>
          </a:stretch>
        </p:blipFill>
        <p:spPr>
          <a:xfrm rot="10800000">
            <a:off x="2962328" y="1208726"/>
            <a:ext cx="3423877" cy="2726049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1"/>
          <p:cNvSpPr/>
          <p:nvPr/>
        </p:nvSpPr>
        <p:spPr>
          <a:xfrm>
            <a:off x="0" y="4876500"/>
            <a:ext cx="9144000" cy="2724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8" name="Google Shape;68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95" y="4908099"/>
            <a:ext cx="697508" cy="2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1"/>
          <p:cNvSpPr/>
          <p:nvPr/>
        </p:nvSpPr>
        <p:spPr>
          <a:xfrm>
            <a:off x="25" y="0"/>
            <a:ext cx="9144000" cy="939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1"/>
          <p:cNvSpPr/>
          <p:nvPr/>
        </p:nvSpPr>
        <p:spPr>
          <a:xfrm>
            <a:off x="25" y="93900"/>
            <a:ext cx="2467200" cy="2724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" name="Google Shape;71;p11"/>
          <p:cNvSpPr txBox="1"/>
          <p:nvPr/>
        </p:nvSpPr>
        <p:spPr>
          <a:xfrm>
            <a:off x="251125" y="76200"/>
            <a:ext cx="19650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RETOS 2021</a:t>
            </a:r>
            <a:endParaRPr/>
          </a:p>
        </p:txBody>
      </p:sp>
      <p:sp>
        <p:nvSpPr>
          <p:cNvPr id="72" name="Google Shape;72;p11"/>
          <p:cNvSpPr txBox="1"/>
          <p:nvPr/>
        </p:nvSpPr>
        <p:spPr>
          <a:xfrm>
            <a:off x="2527800" y="4881900"/>
            <a:ext cx="4088400" cy="261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SISAMEX - Información confidencial</a:t>
            </a:r>
            <a:endParaRPr sz="500"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3" name="Google Shape;73;p11"/>
          <p:cNvSpPr/>
          <p:nvPr/>
        </p:nvSpPr>
        <p:spPr>
          <a:xfrm>
            <a:off x="3710450" y="1227425"/>
            <a:ext cx="1712700" cy="3506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50" b="1">
                <a:solidFill>
                  <a:srgbClr val="FFFFFF"/>
                </a:solidFill>
                <a:highlight>
                  <a:srgbClr val="723987"/>
                </a:highlight>
                <a:latin typeface="Nunito Sans"/>
                <a:ea typeface="Nunito Sans"/>
                <a:cs typeface="Nunito Sans"/>
                <a:sym typeface="Nunito Sans"/>
              </a:rPr>
              <a:t>Transformación Tecnológica y de Negocio.</a:t>
            </a:r>
            <a:endParaRPr sz="750" b="1">
              <a:solidFill>
                <a:srgbClr val="FFFFFF"/>
              </a:solidFill>
              <a:highlight>
                <a:srgbClr val="723987"/>
              </a:highlight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50" b="1">
              <a:solidFill>
                <a:srgbClr val="434343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A0CF"/>
              </a:buClr>
              <a:buSzPts val="1100"/>
              <a:buFont typeface="Arial"/>
              <a:buNone/>
            </a:pPr>
            <a:endParaRPr sz="850">
              <a:solidFill>
                <a:srgbClr val="434343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A0CF"/>
              </a:buClr>
              <a:buSzPts val="1100"/>
              <a:buFont typeface="Arial"/>
              <a:buNone/>
            </a:pPr>
            <a:endParaRPr sz="850">
              <a:solidFill>
                <a:srgbClr val="434343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A0CF"/>
              </a:buClr>
              <a:buSzPts val="1100"/>
              <a:buFont typeface="Arial"/>
              <a:buNone/>
            </a:pPr>
            <a:endParaRPr sz="850">
              <a:solidFill>
                <a:srgbClr val="434343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4" name="Google Shape;74;p11"/>
          <p:cNvSpPr/>
          <p:nvPr/>
        </p:nvSpPr>
        <p:spPr>
          <a:xfrm>
            <a:off x="7327725" y="1231350"/>
            <a:ext cx="1712700" cy="21279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50" b="1">
                <a:solidFill>
                  <a:srgbClr val="FFFFFF"/>
                </a:solidFill>
                <a:highlight>
                  <a:srgbClr val="DB7B3A"/>
                </a:highlight>
                <a:latin typeface="Nunito Sans"/>
                <a:ea typeface="Nunito Sans"/>
                <a:cs typeface="Nunito Sans"/>
                <a:sym typeface="Nunito Sans"/>
              </a:rPr>
              <a:t>Ambiente Extraordinario que  fomente el talento, la pasión y el compromiso de los resultados</a:t>
            </a:r>
            <a:endParaRPr sz="750" b="1">
              <a:solidFill>
                <a:srgbClr val="FFFFFF"/>
              </a:solidFill>
              <a:highlight>
                <a:srgbClr val="DB7B3A"/>
              </a:highlight>
              <a:latin typeface="Nunito Sans"/>
              <a:ea typeface="Nunito Sans"/>
              <a:cs typeface="Nunito Sans"/>
              <a:sym typeface="Nuni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50" b="1">
              <a:solidFill>
                <a:srgbClr val="FFFFFF"/>
              </a:solidFill>
              <a:highlight>
                <a:srgbClr val="DB7B3A"/>
              </a:highlight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5" name="Google Shape;75;p11"/>
          <p:cNvSpPr/>
          <p:nvPr/>
        </p:nvSpPr>
        <p:spPr>
          <a:xfrm>
            <a:off x="7327700" y="3445075"/>
            <a:ext cx="1712700" cy="12891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50" b="1">
                <a:solidFill>
                  <a:srgbClr val="FFFFFF"/>
                </a:solidFill>
                <a:highlight>
                  <a:srgbClr val="DB7B3A"/>
                </a:highlight>
                <a:latin typeface="Nunito Sans"/>
                <a:ea typeface="Nunito Sans"/>
                <a:cs typeface="Nunito Sans"/>
                <a:sym typeface="Nunito Sans"/>
              </a:rPr>
              <a:t>Sistema de Desarrollo y Administración del Conocimiento.</a:t>
            </a:r>
            <a:endParaRPr sz="750" b="1">
              <a:solidFill>
                <a:srgbClr val="FFFFFF"/>
              </a:solidFill>
              <a:highlight>
                <a:srgbClr val="DB7B3A"/>
              </a:highlight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b="1">
              <a:solidFill>
                <a:srgbClr val="FFFFFF"/>
              </a:solidFill>
              <a:highlight>
                <a:srgbClr val="DB7B3A"/>
              </a:highlight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A0CF"/>
              </a:buClr>
              <a:buSzPts val="1100"/>
              <a:buFont typeface="Arial"/>
              <a:buNone/>
            </a:pPr>
            <a:endParaRPr sz="1050">
              <a:solidFill>
                <a:srgbClr val="434343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6" name="Google Shape;76;p11"/>
          <p:cNvSpPr/>
          <p:nvPr/>
        </p:nvSpPr>
        <p:spPr>
          <a:xfrm>
            <a:off x="5519075" y="1235973"/>
            <a:ext cx="1712700" cy="2123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          </a:t>
            </a:r>
            <a:endParaRPr sz="950" b="1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50" b="1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A0CF"/>
              </a:buClr>
              <a:buSzPts val="1100"/>
              <a:buFont typeface="Arial"/>
              <a:buNone/>
            </a:pPr>
            <a:endParaRPr sz="100" b="1">
              <a:solidFill>
                <a:srgbClr val="434343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A0CF"/>
              </a:buClr>
              <a:buSzPts val="1100"/>
              <a:buFont typeface="Arial"/>
              <a:buNone/>
            </a:pPr>
            <a:endParaRPr sz="900">
              <a:solidFill>
                <a:srgbClr val="434343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A0CF"/>
              </a:buClr>
              <a:buSzPts val="1100"/>
              <a:buFont typeface="Arial"/>
              <a:buNone/>
            </a:pPr>
            <a:endParaRPr sz="900">
              <a:solidFill>
                <a:srgbClr val="434343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A0CF"/>
              </a:buClr>
              <a:buSzPts val="1100"/>
              <a:buFont typeface="Arial"/>
              <a:buNone/>
            </a:pPr>
            <a:endParaRPr sz="900">
              <a:solidFill>
                <a:srgbClr val="434343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7" name="Google Shape;77;p11"/>
          <p:cNvSpPr/>
          <p:nvPr/>
        </p:nvSpPr>
        <p:spPr>
          <a:xfrm>
            <a:off x="5512175" y="3451125"/>
            <a:ext cx="1712700" cy="12831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50">
              <a:solidFill>
                <a:srgbClr val="434343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50">
              <a:solidFill>
                <a:srgbClr val="434343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50" b="1">
              <a:solidFill>
                <a:srgbClr val="434343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434343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8" name="Google Shape;78;p11"/>
          <p:cNvSpPr/>
          <p:nvPr/>
        </p:nvSpPr>
        <p:spPr>
          <a:xfrm>
            <a:off x="1907025" y="1212175"/>
            <a:ext cx="1712700" cy="3522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750" b="1">
                <a:solidFill>
                  <a:srgbClr val="FFFFFF"/>
                </a:solidFill>
                <a:highlight>
                  <a:srgbClr val="307EAB"/>
                </a:highlight>
                <a:latin typeface="Nunito Sans"/>
                <a:ea typeface="Nunito Sans"/>
                <a:cs typeface="Nunito Sans"/>
                <a:sym typeface="Nunito Sans"/>
              </a:rPr>
              <a:t>Competitividad Financiera de nuestro mercado actual. </a:t>
            </a:r>
            <a:endParaRPr sz="750">
              <a:solidFill>
                <a:srgbClr val="434343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b="1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9" name="Google Shape;79;p11"/>
          <p:cNvSpPr/>
          <p:nvPr/>
        </p:nvSpPr>
        <p:spPr>
          <a:xfrm>
            <a:off x="103575" y="1219374"/>
            <a:ext cx="1712700" cy="3522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50" b="1">
                <a:solidFill>
                  <a:srgbClr val="FFFFFF"/>
                </a:solidFill>
                <a:highlight>
                  <a:srgbClr val="2E8768"/>
                </a:highlight>
                <a:latin typeface="Nunito Sans"/>
                <a:ea typeface="Nunito Sans"/>
                <a:cs typeface="Nunito Sans"/>
                <a:sym typeface="Nunito Sans"/>
              </a:rPr>
              <a:t>Crecimiento Sustentable y Blindaje en el Mercado.</a:t>
            </a:r>
            <a:endParaRPr sz="700">
              <a:solidFill>
                <a:srgbClr val="434343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0" name="Google Shape;80;p11"/>
          <p:cNvSpPr/>
          <p:nvPr/>
        </p:nvSpPr>
        <p:spPr>
          <a:xfrm>
            <a:off x="603955" y="603509"/>
            <a:ext cx="1212300" cy="527400"/>
          </a:xfrm>
          <a:prstGeom prst="rect">
            <a:avLst/>
          </a:prstGeom>
          <a:solidFill>
            <a:srgbClr val="2E87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Crecimiento Sustentable</a:t>
            </a:r>
            <a:endParaRPr sz="1100" b="1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1" name="Google Shape;81;p11"/>
          <p:cNvSpPr/>
          <p:nvPr/>
        </p:nvSpPr>
        <p:spPr>
          <a:xfrm>
            <a:off x="103584" y="603515"/>
            <a:ext cx="527400" cy="527400"/>
          </a:xfrm>
          <a:prstGeom prst="rect">
            <a:avLst/>
          </a:prstGeom>
          <a:solidFill>
            <a:srgbClr val="2E87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2" name="Google Shape;82;p11"/>
          <p:cNvSpPr/>
          <p:nvPr/>
        </p:nvSpPr>
        <p:spPr>
          <a:xfrm>
            <a:off x="6019443" y="616821"/>
            <a:ext cx="1212300" cy="527400"/>
          </a:xfrm>
          <a:prstGeom prst="rect">
            <a:avLst/>
          </a:prstGeom>
          <a:solidFill>
            <a:srgbClr val="C904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Ejecución Impecable</a:t>
            </a:r>
            <a:endParaRPr sz="1100" b="1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3" name="Google Shape;83;p11"/>
          <p:cNvSpPr/>
          <p:nvPr/>
        </p:nvSpPr>
        <p:spPr>
          <a:xfrm>
            <a:off x="2407405" y="603496"/>
            <a:ext cx="1212300" cy="527400"/>
          </a:xfrm>
          <a:prstGeom prst="rect">
            <a:avLst/>
          </a:prstGeom>
          <a:solidFill>
            <a:srgbClr val="307E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Negocio Rentable</a:t>
            </a:r>
            <a:endParaRPr sz="1100" b="1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4" name="Google Shape;84;p11"/>
          <p:cNvSpPr/>
          <p:nvPr/>
        </p:nvSpPr>
        <p:spPr>
          <a:xfrm>
            <a:off x="1907034" y="603502"/>
            <a:ext cx="527400" cy="527400"/>
          </a:xfrm>
          <a:prstGeom prst="rect">
            <a:avLst/>
          </a:prstGeom>
          <a:solidFill>
            <a:srgbClr val="307E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5" name="Google Shape;85;p11"/>
          <p:cNvSpPr/>
          <p:nvPr/>
        </p:nvSpPr>
        <p:spPr>
          <a:xfrm>
            <a:off x="7828105" y="621121"/>
            <a:ext cx="1212300" cy="527400"/>
          </a:xfrm>
          <a:prstGeom prst="rect">
            <a:avLst/>
          </a:prstGeom>
          <a:solidFill>
            <a:srgbClr val="DB7B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Mejor Lugar para Trabajar</a:t>
            </a:r>
            <a:endParaRPr sz="1100" b="1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6" name="Google Shape;86;p11"/>
          <p:cNvSpPr/>
          <p:nvPr/>
        </p:nvSpPr>
        <p:spPr>
          <a:xfrm>
            <a:off x="7327734" y="621127"/>
            <a:ext cx="527400" cy="527400"/>
          </a:xfrm>
          <a:prstGeom prst="rect">
            <a:avLst/>
          </a:prstGeom>
          <a:solidFill>
            <a:srgbClr val="DB7B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7" name="Google Shape;87;p11"/>
          <p:cNvSpPr/>
          <p:nvPr/>
        </p:nvSpPr>
        <p:spPr>
          <a:xfrm>
            <a:off x="4210830" y="621521"/>
            <a:ext cx="1212300" cy="527400"/>
          </a:xfrm>
          <a:prstGeom prst="rect">
            <a:avLst/>
          </a:prstGeom>
          <a:solidFill>
            <a:srgbClr val="72398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Transformación e Innovación</a:t>
            </a:r>
            <a:endParaRPr sz="1100" b="1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8" name="Google Shape;88;p11"/>
          <p:cNvSpPr/>
          <p:nvPr/>
        </p:nvSpPr>
        <p:spPr>
          <a:xfrm>
            <a:off x="3710484" y="621515"/>
            <a:ext cx="527400" cy="527400"/>
          </a:xfrm>
          <a:prstGeom prst="rect">
            <a:avLst/>
          </a:prstGeom>
          <a:solidFill>
            <a:srgbClr val="72398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89" name="Google Shape;89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79134" y="694191"/>
            <a:ext cx="468921" cy="344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3577" y="687478"/>
            <a:ext cx="387431" cy="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13478" y="661169"/>
            <a:ext cx="355891" cy="429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780462" y="670438"/>
            <a:ext cx="387436" cy="429563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1"/>
          <p:cNvSpPr/>
          <p:nvPr/>
        </p:nvSpPr>
        <p:spPr>
          <a:xfrm>
            <a:off x="176200" y="1221025"/>
            <a:ext cx="38220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2E8768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2800" b="1">
              <a:solidFill>
                <a:srgbClr val="2E876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" name="Google Shape;94;p11"/>
          <p:cNvSpPr/>
          <p:nvPr/>
        </p:nvSpPr>
        <p:spPr>
          <a:xfrm>
            <a:off x="1992788" y="1221027"/>
            <a:ext cx="38220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307EAB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2800" b="1">
              <a:solidFill>
                <a:srgbClr val="307EA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p11"/>
          <p:cNvSpPr/>
          <p:nvPr/>
        </p:nvSpPr>
        <p:spPr>
          <a:xfrm>
            <a:off x="5611425" y="1269937"/>
            <a:ext cx="3822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C90439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2800" b="1">
              <a:solidFill>
                <a:srgbClr val="C9043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" name="Google Shape;96;p11"/>
          <p:cNvSpPr/>
          <p:nvPr/>
        </p:nvSpPr>
        <p:spPr>
          <a:xfrm>
            <a:off x="3809375" y="1231007"/>
            <a:ext cx="382200" cy="5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723987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2800" b="1">
              <a:solidFill>
                <a:srgbClr val="7239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" name="Google Shape;97;p11"/>
          <p:cNvSpPr/>
          <p:nvPr/>
        </p:nvSpPr>
        <p:spPr>
          <a:xfrm>
            <a:off x="7413475" y="1172125"/>
            <a:ext cx="3822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DB7B3A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2800" b="1">
              <a:solidFill>
                <a:srgbClr val="DB7B3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" name="Google Shape;98;p11"/>
          <p:cNvSpPr/>
          <p:nvPr/>
        </p:nvSpPr>
        <p:spPr>
          <a:xfrm>
            <a:off x="7426675" y="3442075"/>
            <a:ext cx="3558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DB7B3A"/>
                </a:solidFill>
                <a:latin typeface="Montserrat"/>
                <a:ea typeface="Montserrat"/>
                <a:cs typeface="Montserrat"/>
                <a:sym typeface="Montserrat"/>
              </a:rPr>
              <a:t>7</a:t>
            </a:r>
            <a:endParaRPr sz="2800" b="1">
              <a:solidFill>
                <a:srgbClr val="DB7B3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" name="Google Shape;99;p11"/>
          <p:cNvSpPr txBox="1"/>
          <p:nvPr/>
        </p:nvSpPr>
        <p:spPr>
          <a:xfrm>
            <a:off x="5899738" y="3454113"/>
            <a:ext cx="1437900" cy="3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 b="1">
                <a:solidFill>
                  <a:srgbClr val="FFFFFF"/>
                </a:solidFill>
                <a:highlight>
                  <a:srgbClr val="C90439"/>
                </a:highlight>
                <a:latin typeface="Nunito Sans"/>
                <a:ea typeface="Nunito Sans"/>
                <a:cs typeface="Nunito Sans"/>
                <a:sym typeface="Nunito Sans"/>
              </a:rPr>
              <a:t>Procesos de Manufactura blindados </a:t>
            </a:r>
            <a:endParaRPr sz="850" b="1">
              <a:solidFill>
                <a:srgbClr val="FFFFFF"/>
              </a:solidFill>
              <a:highlight>
                <a:srgbClr val="C90439"/>
              </a:highlight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 b="1">
                <a:solidFill>
                  <a:srgbClr val="FFFFFF"/>
                </a:solidFill>
                <a:highlight>
                  <a:srgbClr val="C90439"/>
                </a:highlight>
                <a:latin typeface="Nunito Sans"/>
                <a:ea typeface="Nunito Sans"/>
                <a:cs typeface="Nunito Sans"/>
                <a:sym typeface="Nunito Sans"/>
              </a:rPr>
              <a:t>y optimizados.</a:t>
            </a:r>
            <a:endParaRPr b="1"/>
          </a:p>
        </p:txBody>
      </p:sp>
      <p:sp>
        <p:nvSpPr>
          <p:cNvPr id="100" name="Google Shape;100;p11"/>
          <p:cNvSpPr txBox="1"/>
          <p:nvPr/>
        </p:nvSpPr>
        <p:spPr>
          <a:xfrm>
            <a:off x="5956100" y="1216013"/>
            <a:ext cx="13905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50" b="1">
                <a:solidFill>
                  <a:srgbClr val="FFFFFF"/>
                </a:solidFill>
                <a:highlight>
                  <a:srgbClr val="C90439"/>
                </a:highlight>
                <a:latin typeface="Nunito Sans"/>
                <a:ea typeface="Nunito Sans"/>
                <a:cs typeface="Nunito Sans"/>
                <a:sym typeface="Nunito Sans"/>
              </a:rPr>
              <a:t>Excelencia en  Sistemas </a:t>
            </a:r>
            <a:endParaRPr sz="750" b="1">
              <a:solidFill>
                <a:srgbClr val="FFFFFF"/>
              </a:solidFill>
              <a:highlight>
                <a:srgbClr val="C90439"/>
              </a:highlight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750" b="1">
                <a:solidFill>
                  <a:srgbClr val="FFFFFF"/>
                </a:solidFill>
                <a:highlight>
                  <a:srgbClr val="C90439"/>
                </a:highlight>
                <a:latin typeface="Nunito Sans"/>
                <a:ea typeface="Nunito Sans"/>
                <a:cs typeface="Nunito Sans"/>
                <a:sym typeface="Nunito Sans"/>
              </a:rPr>
              <a:t>de Trabajo.</a:t>
            </a:r>
            <a:endParaRPr sz="1200"/>
          </a:p>
        </p:txBody>
      </p:sp>
      <p:sp>
        <p:nvSpPr>
          <p:cNvPr id="101" name="Google Shape;101;p11"/>
          <p:cNvSpPr/>
          <p:nvPr/>
        </p:nvSpPr>
        <p:spPr>
          <a:xfrm>
            <a:off x="5519071" y="616827"/>
            <a:ext cx="527400" cy="527400"/>
          </a:xfrm>
          <a:prstGeom prst="rect">
            <a:avLst/>
          </a:prstGeom>
          <a:solidFill>
            <a:srgbClr val="C904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02" name="Google Shape;102;p1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618786" y="670437"/>
            <a:ext cx="328043" cy="42957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1"/>
          <p:cNvSpPr/>
          <p:nvPr/>
        </p:nvSpPr>
        <p:spPr>
          <a:xfrm>
            <a:off x="5584800" y="3496812"/>
            <a:ext cx="3822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C90439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2800" b="1">
              <a:solidFill>
                <a:srgbClr val="C9043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jor lugar para trabajar 1">
  <p:cSld name="Mejor lugar para trabajar 1">
    <p:bg>
      <p:bgPr>
        <a:solidFill>
          <a:srgbClr val="F3F3F3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2"/>
          <p:cNvPicPr preferRelativeResize="0"/>
          <p:nvPr/>
        </p:nvPicPr>
        <p:blipFill rotWithShape="1">
          <a:blip r:embed="rId2">
            <a:alphaModFix amt="7000"/>
          </a:blip>
          <a:srcRect l="20034" t="17439" r="5405" b="10824"/>
          <a:stretch/>
        </p:blipFill>
        <p:spPr>
          <a:xfrm>
            <a:off x="728548" y="1"/>
            <a:ext cx="7686904" cy="5143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2"/>
          <p:cNvPicPr preferRelativeResize="0"/>
          <p:nvPr/>
        </p:nvPicPr>
        <p:blipFill>
          <a:blip r:embed="rId3">
            <a:alphaModFix amt="1000"/>
          </a:blip>
          <a:stretch>
            <a:fillRect/>
          </a:stretch>
        </p:blipFill>
        <p:spPr>
          <a:xfrm rot="10800000">
            <a:off x="2962328" y="1208726"/>
            <a:ext cx="3423877" cy="272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2"/>
          <p:cNvSpPr/>
          <p:nvPr/>
        </p:nvSpPr>
        <p:spPr>
          <a:xfrm>
            <a:off x="0" y="4876500"/>
            <a:ext cx="9144000" cy="272400"/>
          </a:xfrm>
          <a:prstGeom prst="rect">
            <a:avLst/>
          </a:prstGeom>
          <a:solidFill>
            <a:srgbClr val="DB7B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8" name="Google Shape;108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95" y="4908099"/>
            <a:ext cx="697508" cy="2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2"/>
          <p:cNvSpPr/>
          <p:nvPr/>
        </p:nvSpPr>
        <p:spPr>
          <a:xfrm>
            <a:off x="25" y="0"/>
            <a:ext cx="9144000" cy="93900"/>
          </a:xfrm>
          <a:prstGeom prst="rect">
            <a:avLst/>
          </a:prstGeom>
          <a:solidFill>
            <a:srgbClr val="DB7B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2"/>
          <p:cNvSpPr/>
          <p:nvPr/>
        </p:nvSpPr>
        <p:spPr>
          <a:xfrm>
            <a:off x="25" y="93900"/>
            <a:ext cx="2467200" cy="419700"/>
          </a:xfrm>
          <a:prstGeom prst="rect">
            <a:avLst/>
          </a:prstGeom>
          <a:solidFill>
            <a:srgbClr val="DB7B3A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1" name="Google Shape;111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0524" y="159785"/>
            <a:ext cx="238559" cy="287927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2"/>
          <p:cNvSpPr txBox="1"/>
          <p:nvPr/>
        </p:nvSpPr>
        <p:spPr>
          <a:xfrm>
            <a:off x="429075" y="205800"/>
            <a:ext cx="19650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MEJOR LUGAR PARA TRABAJAR</a:t>
            </a:r>
            <a:endParaRPr/>
          </a:p>
        </p:txBody>
      </p:sp>
      <p:sp>
        <p:nvSpPr>
          <p:cNvPr id="113" name="Google Shape;113;p12"/>
          <p:cNvSpPr txBox="1"/>
          <p:nvPr/>
        </p:nvSpPr>
        <p:spPr>
          <a:xfrm>
            <a:off x="384275" y="49125"/>
            <a:ext cx="19650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BATALLA</a:t>
            </a:r>
            <a:endParaRPr/>
          </a:p>
        </p:txBody>
      </p:sp>
      <p:sp>
        <p:nvSpPr>
          <p:cNvPr id="114" name="Google Shape;114;p12"/>
          <p:cNvSpPr txBox="1"/>
          <p:nvPr/>
        </p:nvSpPr>
        <p:spPr>
          <a:xfrm>
            <a:off x="2527800" y="4881900"/>
            <a:ext cx="4088400" cy="261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SISAMEX - Información confidencial</a:t>
            </a:r>
            <a:endParaRPr sz="500"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cimiento sustentable">
  <p:cSld name="Crecimiento sustentable">
    <p:bg>
      <p:bgPr>
        <a:solidFill>
          <a:srgbClr val="F3F3F3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3"/>
          <p:cNvPicPr preferRelativeResize="0"/>
          <p:nvPr/>
        </p:nvPicPr>
        <p:blipFill rotWithShape="1">
          <a:blip r:embed="rId2">
            <a:alphaModFix amt="7000"/>
          </a:blip>
          <a:srcRect l="20034" t="17439" r="5405" b="10824"/>
          <a:stretch/>
        </p:blipFill>
        <p:spPr>
          <a:xfrm>
            <a:off x="728548" y="1"/>
            <a:ext cx="7686904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3"/>
          <p:cNvSpPr/>
          <p:nvPr/>
        </p:nvSpPr>
        <p:spPr>
          <a:xfrm>
            <a:off x="0" y="4876500"/>
            <a:ext cx="9144000" cy="272400"/>
          </a:xfrm>
          <a:prstGeom prst="rect">
            <a:avLst/>
          </a:prstGeom>
          <a:solidFill>
            <a:srgbClr val="2E87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8" name="Google Shape;11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95" y="4908099"/>
            <a:ext cx="697508" cy="2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3"/>
          <p:cNvSpPr/>
          <p:nvPr/>
        </p:nvSpPr>
        <p:spPr>
          <a:xfrm>
            <a:off x="25" y="0"/>
            <a:ext cx="9144000" cy="93900"/>
          </a:xfrm>
          <a:prstGeom prst="rect">
            <a:avLst/>
          </a:prstGeom>
          <a:solidFill>
            <a:srgbClr val="2E87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3"/>
          <p:cNvSpPr/>
          <p:nvPr/>
        </p:nvSpPr>
        <p:spPr>
          <a:xfrm>
            <a:off x="25" y="93900"/>
            <a:ext cx="2467200" cy="419700"/>
          </a:xfrm>
          <a:prstGeom prst="rect">
            <a:avLst/>
          </a:prstGeom>
          <a:solidFill>
            <a:srgbClr val="2E876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Google Shape;121;p13"/>
          <p:cNvSpPr txBox="1"/>
          <p:nvPr/>
        </p:nvSpPr>
        <p:spPr>
          <a:xfrm>
            <a:off x="429075" y="205800"/>
            <a:ext cx="19650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CRECIMIENTO SUSTENTABLE</a:t>
            </a:r>
            <a:endParaRPr/>
          </a:p>
        </p:txBody>
      </p:sp>
      <p:sp>
        <p:nvSpPr>
          <p:cNvPr id="122" name="Google Shape;122;p13"/>
          <p:cNvSpPr txBox="1"/>
          <p:nvPr/>
        </p:nvSpPr>
        <p:spPr>
          <a:xfrm>
            <a:off x="384275" y="49125"/>
            <a:ext cx="19650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BATALLA</a:t>
            </a:r>
            <a:endParaRPr/>
          </a:p>
        </p:txBody>
      </p:sp>
      <p:pic>
        <p:nvPicPr>
          <p:cNvPr id="123" name="Google Shape;123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300" y="167552"/>
            <a:ext cx="280986" cy="2723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3"/>
          <p:cNvPicPr preferRelativeResize="0"/>
          <p:nvPr/>
        </p:nvPicPr>
        <p:blipFill>
          <a:blip r:embed="rId5">
            <a:alphaModFix amt="1000"/>
          </a:blip>
          <a:stretch>
            <a:fillRect/>
          </a:stretch>
        </p:blipFill>
        <p:spPr>
          <a:xfrm rot="10800000">
            <a:off x="2962328" y="1208726"/>
            <a:ext cx="3423877" cy="272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3"/>
          <p:cNvSpPr txBox="1"/>
          <p:nvPr/>
        </p:nvSpPr>
        <p:spPr>
          <a:xfrm>
            <a:off x="2527800" y="4881900"/>
            <a:ext cx="4088400" cy="261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SISAMEX - Información confidencial</a:t>
            </a:r>
            <a:endParaRPr sz="500"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jecución impecable">
  <p:cSld name="Ejecución impecable">
    <p:bg>
      <p:bgPr>
        <a:solidFill>
          <a:srgbClr val="F3F3F3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4"/>
          <p:cNvPicPr preferRelativeResize="0"/>
          <p:nvPr/>
        </p:nvPicPr>
        <p:blipFill rotWithShape="1">
          <a:blip r:embed="rId2">
            <a:alphaModFix amt="7000"/>
          </a:blip>
          <a:srcRect l="20034" t="17439" r="5405" b="10824"/>
          <a:stretch/>
        </p:blipFill>
        <p:spPr>
          <a:xfrm>
            <a:off x="728548" y="1"/>
            <a:ext cx="7686904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4"/>
          <p:cNvSpPr/>
          <p:nvPr/>
        </p:nvSpPr>
        <p:spPr>
          <a:xfrm>
            <a:off x="0" y="4876500"/>
            <a:ext cx="9144000" cy="272400"/>
          </a:xfrm>
          <a:prstGeom prst="rect">
            <a:avLst/>
          </a:prstGeom>
          <a:solidFill>
            <a:srgbClr val="C904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" name="Google Shape;12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95" y="4908099"/>
            <a:ext cx="697508" cy="2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4"/>
          <p:cNvSpPr/>
          <p:nvPr/>
        </p:nvSpPr>
        <p:spPr>
          <a:xfrm>
            <a:off x="25" y="0"/>
            <a:ext cx="9144000" cy="93900"/>
          </a:xfrm>
          <a:prstGeom prst="rect">
            <a:avLst/>
          </a:prstGeom>
          <a:solidFill>
            <a:srgbClr val="C904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4"/>
          <p:cNvSpPr/>
          <p:nvPr/>
        </p:nvSpPr>
        <p:spPr>
          <a:xfrm>
            <a:off x="25" y="93900"/>
            <a:ext cx="2467200" cy="419700"/>
          </a:xfrm>
          <a:prstGeom prst="rect">
            <a:avLst/>
          </a:prstGeom>
          <a:solidFill>
            <a:srgbClr val="C9043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" name="Google Shape;132;p14"/>
          <p:cNvSpPr txBox="1"/>
          <p:nvPr/>
        </p:nvSpPr>
        <p:spPr>
          <a:xfrm>
            <a:off x="429075" y="205800"/>
            <a:ext cx="19650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EJECUCIÓN IMPECABLE</a:t>
            </a:r>
            <a:endParaRPr/>
          </a:p>
        </p:txBody>
      </p:sp>
      <p:sp>
        <p:nvSpPr>
          <p:cNvPr id="133" name="Google Shape;133;p14"/>
          <p:cNvSpPr txBox="1"/>
          <p:nvPr/>
        </p:nvSpPr>
        <p:spPr>
          <a:xfrm>
            <a:off x="384275" y="49125"/>
            <a:ext cx="19650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BATALLA</a:t>
            </a:r>
            <a:endParaRPr/>
          </a:p>
        </p:txBody>
      </p:sp>
      <p:pic>
        <p:nvPicPr>
          <p:cNvPr id="134" name="Google Shape;13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027" y="149875"/>
            <a:ext cx="235050" cy="307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4"/>
          <p:cNvPicPr preferRelativeResize="0"/>
          <p:nvPr/>
        </p:nvPicPr>
        <p:blipFill>
          <a:blip r:embed="rId5">
            <a:alphaModFix amt="1000"/>
          </a:blip>
          <a:stretch>
            <a:fillRect/>
          </a:stretch>
        </p:blipFill>
        <p:spPr>
          <a:xfrm rot="10800000">
            <a:off x="2962328" y="1208726"/>
            <a:ext cx="3423877" cy="272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4"/>
          <p:cNvSpPr txBox="1"/>
          <p:nvPr/>
        </p:nvSpPr>
        <p:spPr>
          <a:xfrm>
            <a:off x="2527800" y="4881900"/>
            <a:ext cx="4088400" cy="261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SISAMEX - Información confidencial</a:t>
            </a:r>
            <a:endParaRPr sz="500"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formación e innovación">
  <p:cSld name="Transformación e innovación">
    <p:bg>
      <p:bgPr>
        <a:solidFill>
          <a:srgbClr val="F3F3F3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15"/>
          <p:cNvPicPr preferRelativeResize="0"/>
          <p:nvPr/>
        </p:nvPicPr>
        <p:blipFill rotWithShape="1">
          <a:blip r:embed="rId2">
            <a:alphaModFix amt="7000"/>
          </a:blip>
          <a:srcRect l="20034" t="17439" r="5405" b="10824"/>
          <a:stretch/>
        </p:blipFill>
        <p:spPr>
          <a:xfrm>
            <a:off x="728548" y="1"/>
            <a:ext cx="7686904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5"/>
          <p:cNvSpPr/>
          <p:nvPr/>
        </p:nvSpPr>
        <p:spPr>
          <a:xfrm>
            <a:off x="0" y="4876500"/>
            <a:ext cx="9144000" cy="272400"/>
          </a:xfrm>
          <a:prstGeom prst="rect">
            <a:avLst/>
          </a:prstGeom>
          <a:solidFill>
            <a:srgbClr val="72398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0" name="Google Shape;14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95" y="4908099"/>
            <a:ext cx="697508" cy="2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5"/>
          <p:cNvSpPr/>
          <p:nvPr/>
        </p:nvSpPr>
        <p:spPr>
          <a:xfrm>
            <a:off x="25" y="0"/>
            <a:ext cx="9144000" cy="93900"/>
          </a:xfrm>
          <a:prstGeom prst="rect">
            <a:avLst/>
          </a:prstGeom>
          <a:solidFill>
            <a:srgbClr val="72398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5"/>
          <p:cNvSpPr/>
          <p:nvPr/>
        </p:nvSpPr>
        <p:spPr>
          <a:xfrm>
            <a:off x="25" y="93900"/>
            <a:ext cx="2467200" cy="419700"/>
          </a:xfrm>
          <a:prstGeom prst="rect">
            <a:avLst/>
          </a:prstGeom>
          <a:solidFill>
            <a:srgbClr val="72398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" name="Google Shape;143;p15"/>
          <p:cNvSpPr txBox="1"/>
          <p:nvPr/>
        </p:nvSpPr>
        <p:spPr>
          <a:xfrm>
            <a:off x="429075" y="205800"/>
            <a:ext cx="2038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TRANSFORMACIÓN E INNOVACIÓN</a:t>
            </a:r>
            <a:endParaRPr/>
          </a:p>
        </p:txBody>
      </p:sp>
      <p:sp>
        <p:nvSpPr>
          <p:cNvPr id="144" name="Google Shape;144;p15"/>
          <p:cNvSpPr txBox="1"/>
          <p:nvPr/>
        </p:nvSpPr>
        <p:spPr>
          <a:xfrm>
            <a:off x="384275" y="49125"/>
            <a:ext cx="19650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BATALLA</a:t>
            </a:r>
            <a:endParaRPr/>
          </a:p>
        </p:txBody>
      </p:sp>
      <p:pic>
        <p:nvPicPr>
          <p:cNvPr id="145" name="Google Shape;14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649" y="149851"/>
            <a:ext cx="277627" cy="307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5"/>
          <p:cNvPicPr preferRelativeResize="0"/>
          <p:nvPr/>
        </p:nvPicPr>
        <p:blipFill>
          <a:blip r:embed="rId5">
            <a:alphaModFix amt="1000"/>
          </a:blip>
          <a:stretch>
            <a:fillRect/>
          </a:stretch>
        </p:blipFill>
        <p:spPr>
          <a:xfrm rot="10800000">
            <a:off x="2962328" y="1208726"/>
            <a:ext cx="3423877" cy="272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5"/>
          <p:cNvSpPr txBox="1"/>
          <p:nvPr/>
        </p:nvSpPr>
        <p:spPr>
          <a:xfrm>
            <a:off x="2527800" y="4881900"/>
            <a:ext cx="4088400" cy="261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SISAMEX - Información confidencial</a:t>
            </a:r>
            <a:endParaRPr sz="500"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egocio rentable">
  <p:cSld name="Negocio rentable">
    <p:bg>
      <p:bgPr>
        <a:solidFill>
          <a:srgbClr val="F3F3F3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6"/>
          <p:cNvPicPr preferRelativeResize="0"/>
          <p:nvPr/>
        </p:nvPicPr>
        <p:blipFill rotWithShape="1">
          <a:blip r:embed="rId2">
            <a:alphaModFix amt="7000"/>
          </a:blip>
          <a:srcRect l="20034" t="17439" r="5405" b="10824"/>
          <a:stretch/>
        </p:blipFill>
        <p:spPr>
          <a:xfrm>
            <a:off x="728548" y="1"/>
            <a:ext cx="7686904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6"/>
          <p:cNvSpPr/>
          <p:nvPr/>
        </p:nvSpPr>
        <p:spPr>
          <a:xfrm>
            <a:off x="0" y="4876500"/>
            <a:ext cx="9144000" cy="272400"/>
          </a:xfrm>
          <a:prstGeom prst="rect">
            <a:avLst/>
          </a:prstGeom>
          <a:solidFill>
            <a:srgbClr val="307E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1" name="Google Shape;15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95" y="4908099"/>
            <a:ext cx="697508" cy="2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6"/>
          <p:cNvSpPr/>
          <p:nvPr/>
        </p:nvSpPr>
        <p:spPr>
          <a:xfrm>
            <a:off x="25" y="0"/>
            <a:ext cx="9144000" cy="93900"/>
          </a:xfrm>
          <a:prstGeom prst="rect">
            <a:avLst/>
          </a:prstGeom>
          <a:solidFill>
            <a:srgbClr val="307E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6"/>
          <p:cNvSpPr/>
          <p:nvPr/>
        </p:nvSpPr>
        <p:spPr>
          <a:xfrm>
            <a:off x="25" y="93900"/>
            <a:ext cx="2467200" cy="419700"/>
          </a:xfrm>
          <a:prstGeom prst="rect">
            <a:avLst/>
          </a:prstGeom>
          <a:solidFill>
            <a:srgbClr val="307EAB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" name="Google Shape;154;p16"/>
          <p:cNvSpPr txBox="1"/>
          <p:nvPr/>
        </p:nvSpPr>
        <p:spPr>
          <a:xfrm>
            <a:off x="429075" y="205800"/>
            <a:ext cx="19650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NEGOCIO RENTABLE</a:t>
            </a:r>
            <a:endParaRPr/>
          </a:p>
        </p:txBody>
      </p:sp>
      <p:sp>
        <p:nvSpPr>
          <p:cNvPr id="155" name="Google Shape;155;p16"/>
          <p:cNvSpPr txBox="1"/>
          <p:nvPr/>
        </p:nvSpPr>
        <p:spPr>
          <a:xfrm>
            <a:off x="384275" y="49125"/>
            <a:ext cx="19650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BATALLA</a:t>
            </a:r>
            <a:endParaRPr/>
          </a:p>
        </p:txBody>
      </p:sp>
      <p:pic>
        <p:nvPicPr>
          <p:cNvPr id="156" name="Google Shape;15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549" y="169117"/>
            <a:ext cx="366601" cy="2692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6"/>
          <p:cNvPicPr preferRelativeResize="0"/>
          <p:nvPr/>
        </p:nvPicPr>
        <p:blipFill>
          <a:blip r:embed="rId5">
            <a:alphaModFix amt="1000"/>
          </a:blip>
          <a:stretch>
            <a:fillRect/>
          </a:stretch>
        </p:blipFill>
        <p:spPr>
          <a:xfrm rot="10800000">
            <a:off x="2962328" y="1208726"/>
            <a:ext cx="3423877" cy="272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6"/>
          <p:cNvSpPr txBox="1"/>
          <p:nvPr/>
        </p:nvSpPr>
        <p:spPr>
          <a:xfrm>
            <a:off x="2527800" y="4881900"/>
            <a:ext cx="4088400" cy="261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SISAMEX - Información confidencial</a:t>
            </a:r>
            <a:endParaRPr sz="500"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Vacía 3">
  <p:cSld name="3 Vacía 3">
    <p:bg>
      <p:bgPr>
        <a:solidFill>
          <a:srgbClr val="434343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220" y="4881900"/>
            <a:ext cx="697508" cy="2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7"/>
          <p:cNvSpPr txBox="1"/>
          <p:nvPr/>
        </p:nvSpPr>
        <p:spPr>
          <a:xfrm>
            <a:off x="2527800" y="4881900"/>
            <a:ext cx="4088400" cy="261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SISAMEX - Información confidencial</a:t>
            </a:r>
            <a:endParaRPr sz="500"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Vacía 4">
  <p:cSld name="3 Vacía 4">
    <p:bg>
      <p:bgPr>
        <a:solidFill>
          <a:srgbClr val="434343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18"/>
          <p:cNvPicPr preferRelativeResize="0"/>
          <p:nvPr/>
        </p:nvPicPr>
        <p:blipFill rotWithShape="1">
          <a:blip r:embed="rId2">
            <a:alphaModFix amt="31000"/>
          </a:blip>
          <a:srcRect l="20034" t="17439" r="5405" b="10824"/>
          <a:stretch/>
        </p:blipFill>
        <p:spPr>
          <a:xfrm>
            <a:off x="728548" y="1"/>
            <a:ext cx="7686904" cy="5143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20" y="4881900"/>
            <a:ext cx="697508" cy="20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8"/>
          <p:cNvPicPr preferRelativeResize="0"/>
          <p:nvPr/>
        </p:nvPicPr>
        <p:blipFill>
          <a:blip r:embed="rId4">
            <a:alphaModFix amt="7000"/>
          </a:blip>
          <a:stretch>
            <a:fillRect/>
          </a:stretch>
        </p:blipFill>
        <p:spPr>
          <a:xfrm rot="10800000">
            <a:off x="2922777" y="1208714"/>
            <a:ext cx="3423877" cy="272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8"/>
          <p:cNvSpPr txBox="1"/>
          <p:nvPr/>
        </p:nvSpPr>
        <p:spPr>
          <a:xfrm>
            <a:off x="2527800" y="4881900"/>
            <a:ext cx="4088400" cy="261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SISAMEX - Información confidencial</a:t>
            </a:r>
            <a:endParaRPr sz="500"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Vacía 5">
  <p:cSld name="3 Vacía 5">
    <p:bg>
      <p:bgPr>
        <a:solidFill>
          <a:srgbClr val="D4043C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220" y="4881900"/>
            <a:ext cx="697508" cy="2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9"/>
          <p:cNvSpPr txBox="1"/>
          <p:nvPr/>
        </p:nvSpPr>
        <p:spPr>
          <a:xfrm>
            <a:off x="2527800" y="4881900"/>
            <a:ext cx="4088400" cy="261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SISAMEX - Información confidencial</a:t>
            </a:r>
            <a:endParaRPr sz="500"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Vacía 6">
  <p:cSld name="3 Vacía 6">
    <p:bg>
      <p:bgPr>
        <a:solidFill>
          <a:srgbClr val="D4043C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0"/>
          <p:cNvPicPr preferRelativeResize="0"/>
          <p:nvPr/>
        </p:nvPicPr>
        <p:blipFill rotWithShape="1">
          <a:blip r:embed="rId2">
            <a:alphaModFix amt="22000"/>
          </a:blip>
          <a:srcRect l="20034" t="17439" r="5405" b="10824"/>
          <a:stretch/>
        </p:blipFill>
        <p:spPr>
          <a:xfrm>
            <a:off x="728548" y="1"/>
            <a:ext cx="7686904" cy="5143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20" y="4881900"/>
            <a:ext cx="697508" cy="20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0"/>
          <p:cNvPicPr preferRelativeResize="0"/>
          <p:nvPr/>
        </p:nvPicPr>
        <p:blipFill>
          <a:blip r:embed="rId4">
            <a:alphaModFix amt="6000"/>
          </a:blip>
          <a:stretch>
            <a:fillRect/>
          </a:stretch>
        </p:blipFill>
        <p:spPr>
          <a:xfrm rot="10800000">
            <a:off x="2922777" y="1208714"/>
            <a:ext cx="3423877" cy="272604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0"/>
          <p:cNvSpPr txBox="1"/>
          <p:nvPr/>
        </p:nvSpPr>
        <p:spPr>
          <a:xfrm>
            <a:off x="2527800" y="4881900"/>
            <a:ext cx="4088400" cy="261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SISAMEX - Información confidencial</a:t>
            </a:r>
            <a:endParaRPr sz="500"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Título">
  <p:cSld name="1_1 Título">
    <p:bg>
      <p:bgPr>
        <a:solidFill>
          <a:srgbClr val="EFEFEF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/>
        </p:nvSpPr>
        <p:spPr>
          <a:xfrm>
            <a:off x="720000" y="893675"/>
            <a:ext cx="3600000" cy="17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200" b="1">
              <a:solidFill>
                <a:srgbClr val="D404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" name="Google Shape;19;p3"/>
          <p:cNvSpPr txBox="1"/>
          <p:nvPr/>
        </p:nvSpPr>
        <p:spPr>
          <a:xfrm>
            <a:off x="720000" y="2580100"/>
            <a:ext cx="3600000" cy="9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0" name="Google Shape;20;p3"/>
          <p:cNvPicPr preferRelativeResize="0"/>
          <p:nvPr/>
        </p:nvPicPr>
        <p:blipFill rotWithShape="1">
          <a:blip r:embed="rId2">
            <a:alphaModFix amt="61000"/>
          </a:blip>
          <a:srcRect l="20034" t="17439" r="5405" b="10824"/>
          <a:stretch/>
        </p:blipFill>
        <p:spPr>
          <a:xfrm>
            <a:off x="5303673" y="1"/>
            <a:ext cx="7686904" cy="5143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"/>
          <p:cNvPicPr preferRelativeResize="0"/>
          <p:nvPr/>
        </p:nvPicPr>
        <p:blipFill>
          <a:blip r:embed="rId3">
            <a:alphaModFix amt="22000"/>
          </a:blip>
          <a:stretch>
            <a:fillRect/>
          </a:stretch>
        </p:blipFill>
        <p:spPr>
          <a:xfrm rot="10800000">
            <a:off x="7609703" y="1208726"/>
            <a:ext cx="3423877" cy="2726049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399300" y="91675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s-ES" smtClean="0"/>
              <a:t>Haga clic para modificar el estilo de título del patrón</a:t>
            </a: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399300" y="248665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 smtClean="0"/>
              <a:t>Haga clic para modificar el estilo de subtítulo del patrón</a:t>
            </a:r>
            <a:endParaRPr/>
          </a:p>
        </p:txBody>
      </p:sp>
      <p:pic>
        <p:nvPicPr>
          <p:cNvPr id="24" name="Google Shape;24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9256" y="3989799"/>
            <a:ext cx="1545299" cy="463475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"/>
          <p:cNvSpPr txBox="1"/>
          <p:nvPr/>
        </p:nvSpPr>
        <p:spPr>
          <a:xfrm>
            <a:off x="2527800" y="4881900"/>
            <a:ext cx="4088400" cy="261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 b="1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SISAMEX - Información confidencial</a:t>
            </a:r>
            <a:endParaRPr sz="500" b="1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Título">
  <p:cSld name="1_1 Título">
    <p:bg>
      <p:bgPr>
        <a:solidFill>
          <a:srgbClr val="D4043C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/>
        </p:nvSpPr>
        <p:spPr>
          <a:xfrm>
            <a:off x="720000" y="893675"/>
            <a:ext cx="3600000" cy="17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200" b="1">
              <a:solidFill>
                <a:srgbClr val="D4043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" name="Google Shape;28;p4"/>
          <p:cNvSpPr txBox="1"/>
          <p:nvPr/>
        </p:nvSpPr>
        <p:spPr>
          <a:xfrm>
            <a:off x="720000" y="2580100"/>
            <a:ext cx="3600000" cy="9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9" name="Google Shape;29;p4"/>
          <p:cNvPicPr preferRelativeResize="0"/>
          <p:nvPr/>
        </p:nvPicPr>
        <p:blipFill rotWithShape="1">
          <a:blip r:embed="rId2">
            <a:alphaModFix amt="82000"/>
          </a:blip>
          <a:srcRect l="20034" t="17439" r="5405" b="10824"/>
          <a:stretch/>
        </p:blipFill>
        <p:spPr>
          <a:xfrm>
            <a:off x="5303673" y="1"/>
            <a:ext cx="7686904" cy="5143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4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7617678" y="1303664"/>
            <a:ext cx="3423877" cy="2726049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399300" y="91675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s-ES" smtClean="0"/>
              <a:t>Haga clic para modificar el estilo de título del patrón</a:t>
            </a:r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ubTitle" idx="1"/>
          </p:nvPr>
        </p:nvSpPr>
        <p:spPr>
          <a:xfrm>
            <a:off x="399300" y="248665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ES" smtClean="0"/>
              <a:t>Haga clic para modificar el estilo de subtítulo del patrón</a:t>
            </a:r>
            <a:endParaRPr/>
          </a:p>
        </p:txBody>
      </p:sp>
      <p:pic>
        <p:nvPicPr>
          <p:cNvPr id="33" name="Google Shape;33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9256" y="3989799"/>
            <a:ext cx="1545299" cy="463475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4"/>
          <p:cNvSpPr txBox="1"/>
          <p:nvPr/>
        </p:nvSpPr>
        <p:spPr>
          <a:xfrm>
            <a:off x="2527800" y="4881900"/>
            <a:ext cx="4088400" cy="261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SISAMEX - Información confidencial</a:t>
            </a:r>
            <a:endParaRPr sz="500"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Encabezado" type="secHead">
  <p:cSld name="2 Encabezado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5"/>
          <p:cNvPicPr preferRelativeResize="0"/>
          <p:nvPr/>
        </p:nvPicPr>
        <p:blipFill rotWithShape="1">
          <a:blip r:embed="rId2">
            <a:alphaModFix amt="16000"/>
          </a:blip>
          <a:srcRect l="20034" t="17439" r="5405" b="10824"/>
          <a:stretch/>
        </p:blipFill>
        <p:spPr>
          <a:xfrm>
            <a:off x="728548" y="1"/>
            <a:ext cx="7686904" cy="5143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5"/>
          <p:cNvPicPr preferRelativeResize="0"/>
          <p:nvPr/>
        </p:nvPicPr>
        <p:blipFill>
          <a:blip r:embed="rId3">
            <a:alphaModFix amt="4000"/>
          </a:blip>
          <a:stretch>
            <a:fillRect/>
          </a:stretch>
        </p:blipFill>
        <p:spPr>
          <a:xfrm rot="10800000">
            <a:off x="2922777" y="1208714"/>
            <a:ext cx="3423877" cy="2726049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s-ES" smtClean="0"/>
              <a:t>Haga clic para modificar el estilo de título del patrón</a:t>
            </a:r>
            <a:endParaRPr/>
          </a:p>
        </p:txBody>
      </p:sp>
      <p:pic>
        <p:nvPicPr>
          <p:cNvPr id="39" name="Google Shape;39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520" y="4881900"/>
            <a:ext cx="697508" cy="2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5"/>
          <p:cNvSpPr txBox="1"/>
          <p:nvPr/>
        </p:nvSpPr>
        <p:spPr>
          <a:xfrm>
            <a:off x="2527800" y="4881900"/>
            <a:ext cx="4088400" cy="261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 b="1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SISAMEX - Información confidencial</a:t>
            </a:r>
            <a:endParaRPr sz="500" b="1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Título y cuerpo" type="tx">
  <p:cSld name="2 Título y cuerpo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s-ES" smtClean="0"/>
              <a:t>Haga clic para modificar el estilo de título del patrón</a:t>
            </a:r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pic>
        <p:nvPicPr>
          <p:cNvPr id="44" name="Google Shape;4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220" y="4881900"/>
            <a:ext cx="697508" cy="2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6"/>
          <p:cNvSpPr txBox="1"/>
          <p:nvPr/>
        </p:nvSpPr>
        <p:spPr>
          <a:xfrm>
            <a:off x="2527800" y="4881900"/>
            <a:ext cx="4088400" cy="261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 b="1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SISAMEX - Información confidencial</a:t>
            </a:r>
            <a:endParaRPr sz="500" b="1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Nota al pie">
  <p:cSld name="2 Nota al pi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body" idx="1"/>
          </p:nvPr>
        </p:nvSpPr>
        <p:spPr>
          <a:xfrm>
            <a:off x="212850" y="146300"/>
            <a:ext cx="41916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"/>
              <a:buNone/>
              <a:defRPr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A949A07-E388-438E-8741-F11FC02017AF}" type="slidenum">
              <a:rPr lang="es-MX" smtClean="0"/>
              <a:t>‹Nº›</a:t>
            </a:fld>
            <a:endParaRPr lang="es-MX"/>
          </a:p>
        </p:txBody>
      </p:sp>
      <p:sp>
        <p:nvSpPr>
          <p:cNvPr id="49" name="Google Shape;49;p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0" name="Google Shape;5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220" y="4881900"/>
            <a:ext cx="697508" cy="2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7"/>
          <p:cNvSpPr txBox="1">
            <a:spLocks noGrp="1"/>
          </p:cNvSpPr>
          <p:nvPr>
            <p:ph type="body" idx="2"/>
          </p:nvPr>
        </p:nvSpPr>
        <p:spPr>
          <a:xfrm>
            <a:off x="212850" y="1119775"/>
            <a:ext cx="4191600" cy="297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b="1">
                <a:solidFill>
                  <a:srgbClr val="434343"/>
                </a:solidFill>
              </a:defRPr>
            </a:lvl1pPr>
            <a:lvl2pPr marL="91440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>
                <a:solidFill>
                  <a:srgbClr val="434343"/>
                </a:solidFill>
              </a:defRPr>
            </a:lvl2pPr>
            <a:lvl3pPr marL="137160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>
                <a:solidFill>
                  <a:srgbClr val="434343"/>
                </a:solidFill>
              </a:defRPr>
            </a:lvl3pPr>
            <a:lvl4pPr marL="182880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>
                <a:solidFill>
                  <a:srgbClr val="434343"/>
                </a:solidFill>
              </a:defRPr>
            </a:lvl4pPr>
            <a:lvl5pPr marL="228600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>
                <a:solidFill>
                  <a:srgbClr val="434343"/>
                </a:solidFill>
              </a:defRPr>
            </a:lvl5pPr>
            <a:lvl6pPr marL="274320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>
                <a:solidFill>
                  <a:srgbClr val="434343"/>
                </a:solidFill>
              </a:defRPr>
            </a:lvl6pPr>
            <a:lvl7pPr marL="320040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>
                <a:solidFill>
                  <a:srgbClr val="434343"/>
                </a:solidFill>
              </a:defRPr>
            </a:lvl7pPr>
            <a:lvl8pPr marL="365760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>
                <a:solidFill>
                  <a:srgbClr val="434343"/>
                </a:solidFill>
              </a:defRPr>
            </a:lvl8pPr>
            <a:lvl9pPr marL="411480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>
                <a:solidFill>
                  <a:srgbClr val="434343"/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2" name="Google Shape;52;p7"/>
          <p:cNvSpPr txBox="1"/>
          <p:nvPr/>
        </p:nvSpPr>
        <p:spPr>
          <a:xfrm>
            <a:off x="2527800" y="4881900"/>
            <a:ext cx="4088400" cy="261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 b="1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SISAMEX - Inform</a:t>
            </a:r>
            <a:r>
              <a:rPr lang="es" sz="5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ación confidencial</a:t>
            </a:r>
            <a:endParaRPr sz="500"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Vacía" type="blank">
  <p:cSld name="3 Vacía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220" y="4881900"/>
            <a:ext cx="697508" cy="2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8"/>
          <p:cNvSpPr txBox="1"/>
          <p:nvPr/>
        </p:nvSpPr>
        <p:spPr>
          <a:xfrm>
            <a:off x="2527800" y="4881900"/>
            <a:ext cx="4088400" cy="261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 b="1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SISAMEX - Información confidencial</a:t>
            </a:r>
            <a:endParaRPr sz="500" b="1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Vacía 1">
  <p:cSld name="3 Vacía 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9"/>
          <p:cNvPicPr preferRelativeResize="0"/>
          <p:nvPr/>
        </p:nvPicPr>
        <p:blipFill rotWithShape="1">
          <a:blip r:embed="rId2">
            <a:alphaModFix amt="16000"/>
          </a:blip>
          <a:srcRect l="20034" t="17439" r="5405" b="10824"/>
          <a:stretch/>
        </p:blipFill>
        <p:spPr>
          <a:xfrm>
            <a:off x="728548" y="1"/>
            <a:ext cx="7686904" cy="5143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20" y="4881900"/>
            <a:ext cx="697508" cy="20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9"/>
          <p:cNvPicPr preferRelativeResize="0"/>
          <p:nvPr/>
        </p:nvPicPr>
        <p:blipFill>
          <a:blip r:embed="rId4">
            <a:alphaModFix amt="4000"/>
          </a:blip>
          <a:stretch>
            <a:fillRect/>
          </a:stretch>
        </p:blipFill>
        <p:spPr>
          <a:xfrm rot="10800000">
            <a:off x="2922777" y="1208714"/>
            <a:ext cx="3423877" cy="2726049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9"/>
          <p:cNvSpPr txBox="1"/>
          <p:nvPr/>
        </p:nvSpPr>
        <p:spPr>
          <a:xfrm>
            <a:off x="2527800" y="4881900"/>
            <a:ext cx="4088400" cy="261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 b="1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SISAMEX - Información confidencial</a:t>
            </a:r>
            <a:endParaRPr sz="500" b="1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Vacía 2">
  <p:cSld name="3 Vacía 2">
    <p:bg>
      <p:bgPr>
        <a:solidFill>
          <a:srgbClr val="FFFFFF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220" y="4881900"/>
            <a:ext cx="697508" cy="2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0"/>
          <p:cNvSpPr txBox="1"/>
          <p:nvPr/>
        </p:nvSpPr>
        <p:spPr>
          <a:xfrm>
            <a:off x="2527800" y="4881900"/>
            <a:ext cx="4088400" cy="261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 b="1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SISAMEX - Información confidencial</a:t>
            </a:r>
            <a:endParaRPr sz="500" b="1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4043C"/>
              </a:buClr>
              <a:buSzPts val="2500"/>
              <a:buFont typeface="Montserrat"/>
              <a:buNone/>
              <a:defRPr sz="2500" b="1">
                <a:solidFill>
                  <a:srgbClr val="D4043C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af1VGKp0omA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Scaning</a:t>
            </a:r>
            <a:r>
              <a:rPr lang="es-MX" dirty="0" smtClean="0"/>
              <a:t> </a:t>
            </a:r>
            <a:r>
              <a:rPr lang="es-MX" dirty="0" err="1" smtClean="0"/>
              <a:t>Electron</a:t>
            </a:r>
            <a:r>
              <a:rPr lang="es-MX" dirty="0" smtClean="0"/>
              <a:t> </a:t>
            </a:r>
            <a:r>
              <a:rPr lang="es-MX" dirty="0" err="1" smtClean="0"/>
              <a:t>Microscope</a:t>
            </a:r>
            <a:endParaRPr lang="es-MX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smtClean="0"/>
              <a:t>Metalurgia Proyectos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66265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51520" y="123478"/>
            <a:ext cx="8520600" cy="841800"/>
          </a:xfrm>
        </p:spPr>
        <p:txBody>
          <a:bodyPr>
            <a:normAutofit fontScale="90000"/>
          </a:bodyPr>
          <a:lstStyle/>
          <a:p>
            <a:r>
              <a:rPr lang="es-MX" dirty="0" smtClean="0"/>
              <a:t>Análisis químico de cascarilla de formado</a:t>
            </a:r>
            <a:endParaRPr lang="es-MX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1131590"/>
            <a:ext cx="5270500" cy="374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74321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Presentación</a:t>
            </a:r>
            <a:endParaRPr lang="es-MX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Video</a:t>
            </a:r>
          </a:p>
          <a:p>
            <a:r>
              <a:rPr lang="es-MX" dirty="0">
                <a:hlinkClick r:id="rId2"/>
              </a:rPr>
              <a:t>https://</a:t>
            </a:r>
            <a:r>
              <a:rPr lang="es-MX" dirty="0" smtClean="0">
                <a:hlinkClick r:id="rId2"/>
              </a:rPr>
              <a:t>youtu.be/af1VGKp0omA</a:t>
            </a:r>
            <a:endParaRPr lang="es-MX" dirty="0" smtClean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26317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Axiachemisem</a:t>
            </a:r>
            <a:r>
              <a:rPr lang="es-MX" dirty="0" smtClean="0"/>
              <a:t>, </a:t>
            </a:r>
            <a:r>
              <a:rPr lang="es-MX" dirty="0" err="1" smtClean="0"/>
              <a:t>Thermo</a:t>
            </a:r>
            <a:r>
              <a:rPr lang="es-MX" dirty="0" smtClean="0"/>
              <a:t> </a:t>
            </a:r>
            <a:r>
              <a:rPr lang="es-MX" dirty="0" err="1" smtClean="0"/>
              <a:t>Scientific</a:t>
            </a:r>
            <a:endParaRPr lang="es-MX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MX" dirty="0" smtClean="0"/>
              <a:t>BSE y SED </a:t>
            </a:r>
            <a:r>
              <a:rPr lang="es-MX" dirty="0" err="1" smtClean="0"/>
              <a:t>detectors</a:t>
            </a:r>
            <a:r>
              <a:rPr lang="es-MX" dirty="0" smtClean="0"/>
              <a:t> </a:t>
            </a:r>
            <a:r>
              <a:rPr lang="es-MX" dirty="0" err="1" smtClean="0"/>
              <a:t>for</a:t>
            </a:r>
            <a:r>
              <a:rPr lang="es-MX" dirty="0" smtClean="0"/>
              <a:t> </a:t>
            </a:r>
            <a:r>
              <a:rPr lang="es-MX" dirty="0" err="1" smtClean="0"/>
              <a:t>contrast</a:t>
            </a:r>
            <a:r>
              <a:rPr lang="es-MX" dirty="0" smtClean="0"/>
              <a:t> and </a:t>
            </a:r>
            <a:r>
              <a:rPr lang="es-MX" dirty="0" err="1" smtClean="0"/>
              <a:t>composition</a:t>
            </a:r>
            <a:r>
              <a:rPr lang="es-MX" dirty="0" smtClean="0"/>
              <a:t> </a:t>
            </a:r>
            <a:r>
              <a:rPr lang="es-MX" dirty="0" err="1" smtClean="0"/>
              <a:t>analysis</a:t>
            </a:r>
            <a:r>
              <a:rPr lang="es-MX" dirty="0" smtClean="0"/>
              <a:t>.</a:t>
            </a:r>
          </a:p>
          <a:p>
            <a:r>
              <a:rPr lang="es-MX" dirty="0" err="1" smtClean="0"/>
              <a:t>Knob</a:t>
            </a:r>
            <a:r>
              <a:rPr lang="es-MX" dirty="0" smtClean="0"/>
              <a:t> </a:t>
            </a:r>
            <a:r>
              <a:rPr lang="es-MX" dirty="0" err="1" smtClean="0"/>
              <a:t>or</a:t>
            </a:r>
            <a:r>
              <a:rPr lang="es-MX" dirty="0" smtClean="0"/>
              <a:t> mouse </a:t>
            </a:r>
            <a:r>
              <a:rPr lang="es-MX" dirty="0" err="1" smtClean="0"/>
              <a:t>operation</a:t>
            </a:r>
            <a:r>
              <a:rPr lang="es-MX" dirty="0" smtClean="0"/>
              <a:t>.</a:t>
            </a:r>
          </a:p>
          <a:p>
            <a:r>
              <a:rPr lang="es-MX" dirty="0" smtClean="0"/>
              <a:t>120x120x55 mm </a:t>
            </a:r>
            <a:r>
              <a:rPr lang="es-MX" dirty="0" err="1" smtClean="0"/>
              <a:t>compucentric</a:t>
            </a:r>
            <a:r>
              <a:rPr lang="es-MX" dirty="0" smtClean="0"/>
              <a:t> </a:t>
            </a:r>
            <a:r>
              <a:rPr lang="es-MX" dirty="0" err="1" smtClean="0"/>
              <a:t>stage</a:t>
            </a:r>
            <a:r>
              <a:rPr lang="es-MX" dirty="0" smtClean="0"/>
              <a:t>, 10 kg </a:t>
            </a:r>
            <a:r>
              <a:rPr lang="es-MX" dirty="0" err="1" smtClean="0"/>
              <a:t>max</a:t>
            </a:r>
            <a:r>
              <a:rPr lang="es-MX" dirty="0" smtClean="0"/>
              <a:t>. </a:t>
            </a:r>
            <a:r>
              <a:rPr lang="es-MX" dirty="0" err="1" smtClean="0"/>
              <a:t>weight</a:t>
            </a:r>
            <a:r>
              <a:rPr lang="es-MX" dirty="0" smtClean="0"/>
              <a:t>.</a:t>
            </a:r>
          </a:p>
          <a:p>
            <a:r>
              <a:rPr lang="es-MX" dirty="0" smtClean="0"/>
              <a:t>High </a:t>
            </a:r>
            <a:r>
              <a:rPr lang="es-MX" dirty="0" err="1" smtClean="0"/>
              <a:t>vacuum</a:t>
            </a:r>
            <a:r>
              <a:rPr lang="es-MX" dirty="0" smtClean="0"/>
              <a:t> </a:t>
            </a:r>
            <a:r>
              <a:rPr lang="es-MX" dirty="0" err="1" smtClean="0"/>
              <a:t>mode</a:t>
            </a:r>
            <a:r>
              <a:rPr lang="es-MX" dirty="0" smtClean="0"/>
              <a:t> 3 </a:t>
            </a:r>
            <a:r>
              <a:rPr lang="es-MX" dirty="0" err="1" smtClean="0"/>
              <a:t>nm</a:t>
            </a:r>
            <a:r>
              <a:rPr lang="es-MX" dirty="0" smtClean="0"/>
              <a:t> at 30 </a:t>
            </a:r>
            <a:r>
              <a:rPr lang="es-MX" dirty="0" err="1" smtClean="0"/>
              <a:t>kV</a:t>
            </a:r>
            <a:r>
              <a:rPr lang="es-MX" dirty="0" smtClean="0"/>
              <a:t> (SE), 4nm  </a:t>
            </a:r>
            <a:r>
              <a:rPr lang="es-MX" dirty="0" err="1" smtClean="0"/>
              <a:t>with</a:t>
            </a:r>
            <a:r>
              <a:rPr lang="es-MX" dirty="0" smtClean="0"/>
              <a:t> (BSE).</a:t>
            </a:r>
          </a:p>
          <a:p>
            <a:r>
              <a:rPr lang="es-MX" dirty="0" err="1" smtClean="0"/>
              <a:t>Low</a:t>
            </a:r>
            <a:r>
              <a:rPr lang="es-MX" dirty="0" smtClean="0"/>
              <a:t> </a:t>
            </a:r>
            <a:r>
              <a:rPr lang="es-MX" dirty="0" err="1" smtClean="0"/>
              <a:t>vacuum</a:t>
            </a:r>
            <a:r>
              <a:rPr lang="es-MX" dirty="0" smtClean="0"/>
              <a:t> </a:t>
            </a:r>
            <a:r>
              <a:rPr lang="es-MX" dirty="0" err="1" smtClean="0"/>
              <a:t>mode</a:t>
            </a:r>
            <a:r>
              <a:rPr lang="es-MX" dirty="0" smtClean="0"/>
              <a:t> 3 </a:t>
            </a:r>
            <a:r>
              <a:rPr lang="es-MX" dirty="0" err="1" smtClean="0"/>
              <a:t>nm</a:t>
            </a:r>
            <a:r>
              <a:rPr lang="es-MX" dirty="0" smtClean="0"/>
              <a:t> at 30 </a:t>
            </a:r>
            <a:r>
              <a:rPr lang="es-MX" dirty="0" err="1" smtClean="0"/>
              <a:t>kV</a:t>
            </a:r>
            <a:r>
              <a:rPr lang="es-MX" dirty="0" smtClean="0"/>
              <a:t> (SE), 4nm  </a:t>
            </a:r>
            <a:r>
              <a:rPr lang="es-MX" dirty="0" err="1"/>
              <a:t>with</a:t>
            </a:r>
            <a:r>
              <a:rPr lang="es-MX" dirty="0"/>
              <a:t> (BSE).</a:t>
            </a:r>
            <a:endParaRPr lang="es-MX" dirty="0" smtClean="0"/>
          </a:p>
          <a:p>
            <a:r>
              <a:rPr lang="es-MX" dirty="0" smtClean="0"/>
              <a:t>1,000,000X.</a:t>
            </a:r>
          </a:p>
          <a:p>
            <a:pPr marL="114300" indent="0">
              <a:buNone/>
            </a:pPr>
            <a:endParaRPr lang="es-MX" dirty="0" smtClean="0"/>
          </a:p>
        </p:txBody>
      </p:sp>
      <p:pic>
        <p:nvPicPr>
          <p:cNvPr id="1028" name="Picture 4" descr="Axia ChemiSEM - Nanoscience Instrument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0" b="99920" l="118" r="100000">
                        <a14:foregroundMark x1="14824" y1="87120" x2="14824" y2="87120"/>
                        <a14:foregroundMark x1="63882" y1="94960" x2="63882" y2="949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5805" y="1934018"/>
            <a:ext cx="1944216" cy="2859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591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Succeed</a:t>
            </a:r>
            <a:r>
              <a:rPr lang="es-MX" dirty="0" smtClean="0"/>
              <a:t> </a:t>
            </a:r>
            <a:r>
              <a:rPr lang="es-MX" dirty="0" err="1" smtClean="0"/>
              <a:t>applications</a:t>
            </a:r>
            <a:endParaRPr lang="es-MX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323528" y="915566"/>
            <a:ext cx="4188292" cy="3939555"/>
          </a:xfrm>
        </p:spPr>
        <p:txBody>
          <a:bodyPr/>
          <a:lstStyle/>
          <a:p>
            <a:r>
              <a:rPr lang="es-MX" sz="1600" dirty="0" err="1" smtClean="0"/>
              <a:t>Failure</a:t>
            </a:r>
            <a:r>
              <a:rPr lang="es-MX" sz="1600" dirty="0" smtClean="0"/>
              <a:t> </a:t>
            </a:r>
            <a:r>
              <a:rPr lang="es-MX" sz="1600" dirty="0" err="1" smtClean="0"/>
              <a:t>Analysis</a:t>
            </a:r>
            <a:r>
              <a:rPr lang="es-MX" sz="1600" dirty="0" smtClean="0"/>
              <a:t> </a:t>
            </a:r>
            <a:r>
              <a:rPr lang="es-MX" sz="1600" dirty="0" err="1" smtClean="0"/>
              <a:t>on</a:t>
            </a:r>
            <a:r>
              <a:rPr lang="es-MX" sz="1600" dirty="0" smtClean="0"/>
              <a:t> CNH </a:t>
            </a:r>
            <a:r>
              <a:rPr lang="es-MX" sz="1600" dirty="0" err="1" smtClean="0"/>
              <a:t>shaft</a:t>
            </a:r>
            <a:r>
              <a:rPr lang="es-MX" sz="1600" dirty="0" smtClean="0"/>
              <a:t>.</a:t>
            </a:r>
          </a:p>
          <a:p>
            <a:pPr lvl="1"/>
            <a:r>
              <a:rPr lang="es-MX" sz="1200" dirty="0" err="1" smtClean="0"/>
              <a:t>Endogenous</a:t>
            </a:r>
            <a:r>
              <a:rPr lang="es-MX" sz="1200" dirty="0" smtClean="0"/>
              <a:t> </a:t>
            </a:r>
            <a:r>
              <a:rPr lang="es-MX" sz="1200" dirty="0" err="1" smtClean="0"/>
              <a:t>inclusions</a:t>
            </a:r>
            <a:r>
              <a:rPr lang="es-MX" sz="1200" dirty="0" smtClean="0"/>
              <a:t> </a:t>
            </a:r>
            <a:r>
              <a:rPr lang="es-MX" sz="1200" dirty="0" err="1" smtClean="0"/>
              <a:t>were</a:t>
            </a:r>
            <a:r>
              <a:rPr lang="es-MX" sz="1200" dirty="0" smtClean="0"/>
              <a:t> </a:t>
            </a:r>
            <a:r>
              <a:rPr lang="es-MX" sz="1200" dirty="0" err="1" smtClean="0"/>
              <a:t>found</a:t>
            </a:r>
            <a:r>
              <a:rPr lang="es-MX" sz="1200" dirty="0" smtClean="0"/>
              <a:t> </a:t>
            </a:r>
            <a:r>
              <a:rPr lang="es-MX" sz="1200" dirty="0" err="1" smtClean="0"/>
              <a:t>related</a:t>
            </a:r>
            <a:r>
              <a:rPr lang="es-MX" sz="1200" dirty="0" smtClean="0"/>
              <a:t> to </a:t>
            </a:r>
            <a:r>
              <a:rPr lang="es-MX" sz="1200" dirty="0" err="1" smtClean="0"/>
              <a:t>steel</a:t>
            </a:r>
            <a:r>
              <a:rPr lang="es-MX" sz="1200" dirty="0" smtClean="0"/>
              <a:t> </a:t>
            </a:r>
            <a:r>
              <a:rPr lang="es-MX" sz="1200" dirty="0" err="1" smtClean="0"/>
              <a:t>manufacturing</a:t>
            </a:r>
            <a:r>
              <a:rPr lang="es-MX" sz="1200" dirty="0" smtClean="0"/>
              <a:t> </a:t>
            </a:r>
            <a:r>
              <a:rPr lang="es-MX" sz="1200" dirty="0" err="1" smtClean="0"/>
              <a:t>process</a:t>
            </a:r>
            <a:r>
              <a:rPr lang="es-MX" sz="1200" dirty="0" smtClean="0"/>
              <a:t>. </a:t>
            </a:r>
            <a:endParaRPr lang="es-MX" sz="1200" dirty="0"/>
          </a:p>
          <a:p>
            <a:pPr marL="425450" indent="-285750"/>
            <a:r>
              <a:rPr lang="es-MX" sz="1600" dirty="0" err="1" smtClean="0"/>
              <a:t>Failure</a:t>
            </a:r>
            <a:r>
              <a:rPr lang="es-MX" sz="1600" dirty="0" smtClean="0"/>
              <a:t> </a:t>
            </a:r>
            <a:r>
              <a:rPr lang="es-MX" sz="1600" dirty="0" err="1" smtClean="0"/>
              <a:t>Analysis</a:t>
            </a:r>
            <a:r>
              <a:rPr lang="es-MX" sz="1600" dirty="0" smtClean="0"/>
              <a:t> </a:t>
            </a:r>
            <a:r>
              <a:rPr lang="es-MX" sz="1600" dirty="0" err="1" smtClean="0"/>
              <a:t>due</a:t>
            </a:r>
            <a:r>
              <a:rPr lang="es-MX" sz="1600" dirty="0" smtClean="0"/>
              <a:t> </a:t>
            </a:r>
            <a:r>
              <a:rPr lang="es-MX" sz="1600" dirty="0" err="1" smtClean="0"/>
              <a:t>surface</a:t>
            </a:r>
            <a:r>
              <a:rPr lang="es-MX" sz="1600" dirty="0" smtClean="0"/>
              <a:t> </a:t>
            </a:r>
            <a:r>
              <a:rPr lang="es-MX" sz="1600" dirty="0" err="1" smtClean="0"/>
              <a:t>indications</a:t>
            </a:r>
            <a:r>
              <a:rPr lang="es-MX" sz="1600" dirty="0" smtClean="0"/>
              <a:t> </a:t>
            </a:r>
            <a:r>
              <a:rPr lang="es-MX" sz="1600" dirty="0" err="1" smtClean="0"/>
              <a:t>during</a:t>
            </a:r>
            <a:r>
              <a:rPr lang="es-MX" sz="1600" dirty="0" smtClean="0"/>
              <a:t> </a:t>
            </a:r>
            <a:r>
              <a:rPr lang="es-MX" sz="1600" dirty="0" err="1" smtClean="0"/>
              <a:t>magnetic</a:t>
            </a:r>
            <a:r>
              <a:rPr lang="es-MX" sz="1600" dirty="0" smtClean="0"/>
              <a:t> </a:t>
            </a:r>
            <a:r>
              <a:rPr lang="es-MX" sz="1600" dirty="0" err="1" smtClean="0"/>
              <a:t>particle</a:t>
            </a:r>
            <a:r>
              <a:rPr lang="es-MX" sz="1600" dirty="0" smtClean="0"/>
              <a:t> </a:t>
            </a:r>
            <a:r>
              <a:rPr lang="es-MX" sz="1600" dirty="0" err="1" smtClean="0"/>
              <a:t>inspection</a:t>
            </a:r>
            <a:r>
              <a:rPr lang="es-MX" sz="1600" dirty="0" smtClean="0"/>
              <a:t>.</a:t>
            </a:r>
          </a:p>
          <a:p>
            <a:pPr marL="882650" lvl="1" indent="-285750"/>
            <a:r>
              <a:rPr lang="es-MX" sz="1200" dirty="0" err="1" smtClean="0"/>
              <a:t>Indications</a:t>
            </a:r>
            <a:r>
              <a:rPr lang="es-MX" sz="1200" dirty="0" smtClean="0"/>
              <a:t> are </a:t>
            </a:r>
            <a:r>
              <a:rPr lang="es-MX" sz="1200" dirty="0" err="1" smtClean="0"/>
              <a:t>formed</a:t>
            </a:r>
            <a:r>
              <a:rPr lang="es-MX" sz="1200" dirty="0" smtClean="0"/>
              <a:t> </a:t>
            </a:r>
            <a:r>
              <a:rPr lang="es-MX" sz="1200" dirty="0" err="1" smtClean="0"/>
              <a:t>by</a:t>
            </a:r>
            <a:r>
              <a:rPr lang="es-MX" sz="1200" dirty="0" smtClean="0"/>
              <a:t> Mg, Al, S and Ca </a:t>
            </a:r>
            <a:r>
              <a:rPr lang="es-MX" sz="1200" dirty="0" err="1" smtClean="0"/>
              <a:t>due</a:t>
            </a:r>
            <a:r>
              <a:rPr lang="es-MX" sz="1200" dirty="0" smtClean="0"/>
              <a:t> </a:t>
            </a:r>
            <a:r>
              <a:rPr lang="es-MX" sz="1200" dirty="0" err="1" smtClean="0"/>
              <a:t>slag</a:t>
            </a:r>
            <a:r>
              <a:rPr lang="es-MX" sz="1200" dirty="0" smtClean="0"/>
              <a:t> </a:t>
            </a:r>
            <a:r>
              <a:rPr lang="es-MX" sz="1200" dirty="0" err="1" smtClean="0"/>
              <a:t>particles</a:t>
            </a:r>
            <a:r>
              <a:rPr lang="es-MX" sz="1200" dirty="0" smtClean="0"/>
              <a:t> </a:t>
            </a:r>
            <a:r>
              <a:rPr lang="es-MX" sz="1200" dirty="0" err="1" smtClean="0"/>
              <a:t>from</a:t>
            </a:r>
            <a:r>
              <a:rPr lang="es-MX" sz="1200" dirty="0" smtClean="0"/>
              <a:t> </a:t>
            </a:r>
            <a:r>
              <a:rPr lang="es-MX" sz="1200" dirty="0" err="1" smtClean="0"/>
              <a:t>melting</a:t>
            </a:r>
            <a:r>
              <a:rPr lang="es-MX" sz="1200" dirty="0" smtClean="0"/>
              <a:t> </a:t>
            </a:r>
            <a:r>
              <a:rPr lang="es-MX" sz="1200" dirty="0" err="1" smtClean="0"/>
              <a:t>parctices</a:t>
            </a:r>
            <a:r>
              <a:rPr lang="es-MX" sz="1200" dirty="0" smtClean="0"/>
              <a:t>.</a:t>
            </a:r>
          </a:p>
          <a:p>
            <a:pPr marL="425450" indent="-285750"/>
            <a:r>
              <a:rPr lang="es-MX" sz="1600" dirty="0" err="1" smtClean="0"/>
              <a:t>Metallugical</a:t>
            </a:r>
            <a:r>
              <a:rPr lang="es-MX" sz="1600" dirty="0" smtClean="0"/>
              <a:t> </a:t>
            </a:r>
            <a:r>
              <a:rPr lang="es-MX" sz="1600" dirty="0" err="1" smtClean="0"/>
              <a:t>evaluation</a:t>
            </a:r>
            <a:r>
              <a:rPr lang="es-MX" sz="1600" dirty="0" smtClean="0"/>
              <a:t> of </a:t>
            </a:r>
            <a:r>
              <a:rPr lang="es-MX" sz="1600" dirty="0" err="1" smtClean="0"/>
              <a:t>spindle</a:t>
            </a:r>
            <a:r>
              <a:rPr lang="es-MX" sz="1600" dirty="0" smtClean="0"/>
              <a:t> </a:t>
            </a:r>
            <a:r>
              <a:rPr lang="es-MX" sz="1600" dirty="0" err="1" smtClean="0"/>
              <a:t>due</a:t>
            </a:r>
            <a:r>
              <a:rPr lang="es-MX" sz="1600" dirty="0" smtClean="0"/>
              <a:t> </a:t>
            </a:r>
            <a:r>
              <a:rPr lang="es-MX" sz="1600" dirty="0" err="1" smtClean="0"/>
              <a:t>surface</a:t>
            </a:r>
            <a:r>
              <a:rPr lang="es-MX" sz="1600" dirty="0" smtClean="0"/>
              <a:t> </a:t>
            </a:r>
            <a:r>
              <a:rPr lang="es-MX" sz="1600" dirty="0" err="1" smtClean="0"/>
              <a:t>indication</a:t>
            </a:r>
            <a:r>
              <a:rPr lang="es-MX" sz="1600" dirty="0" smtClean="0"/>
              <a:t> </a:t>
            </a:r>
            <a:r>
              <a:rPr lang="es-MX" sz="1600" dirty="0" err="1" smtClean="0"/>
              <a:t>presence</a:t>
            </a:r>
            <a:r>
              <a:rPr lang="es-MX" sz="1600" dirty="0" smtClean="0"/>
              <a:t>.</a:t>
            </a:r>
          </a:p>
          <a:p>
            <a:pPr marL="882650" lvl="1" indent="-285750"/>
            <a:r>
              <a:rPr lang="es-MX" sz="1200" dirty="0" smtClean="0"/>
              <a:t>Al, Ca, Mg and Si </a:t>
            </a:r>
            <a:r>
              <a:rPr lang="es-MX" sz="1200" dirty="0" err="1" smtClean="0"/>
              <a:t>content</a:t>
            </a:r>
            <a:r>
              <a:rPr lang="es-MX" sz="1200" dirty="0" smtClean="0"/>
              <a:t> </a:t>
            </a:r>
            <a:r>
              <a:rPr lang="es-MX" sz="1200" dirty="0" err="1" smtClean="0"/>
              <a:t>were</a:t>
            </a:r>
            <a:r>
              <a:rPr lang="es-MX" sz="1200" dirty="0" smtClean="0"/>
              <a:t> </a:t>
            </a:r>
            <a:r>
              <a:rPr lang="es-MX" sz="1200" dirty="0" err="1" smtClean="0"/>
              <a:t>found</a:t>
            </a:r>
            <a:r>
              <a:rPr lang="es-MX" sz="1200" dirty="0" smtClean="0"/>
              <a:t> in </a:t>
            </a:r>
            <a:r>
              <a:rPr lang="es-MX" sz="1200" dirty="0" err="1" smtClean="0"/>
              <a:t>the</a:t>
            </a:r>
            <a:r>
              <a:rPr lang="es-MX" sz="1200" dirty="0" smtClean="0"/>
              <a:t> </a:t>
            </a:r>
            <a:r>
              <a:rPr lang="es-MX" sz="1200" dirty="0" err="1" smtClean="0"/>
              <a:t>surface</a:t>
            </a:r>
            <a:r>
              <a:rPr lang="es-MX" sz="1200" dirty="0" smtClean="0"/>
              <a:t> </a:t>
            </a:r>
            <a:r>
              <a:rPr lang="es-MX" sz="1200" dirty="0" err="1" smtClean="0"/>
              <a:t>indications</a:t>
            </a:r>
            <a:r>
              <a:rPr lang="es-MX" sz="1200" dirty="0" smtClean="0"/>
              <a:t>. </a:t>
            </a:r>
          </a:p>
          <a:p>
            <a:pPr marL="425450" indent="-285750"/>
            <a:r>
              <a:rPr lang="es-MX" sz="1600" dirty="0" smtClean="0"/>
              <a:t>Non-</a:t>
            </a:r>
            <a:r>
              <a:rPr lang="es-MX" sz="1600" dirty="0" err="1" smtClean="0"/>
              <a:t>metallic</a:t>
            </a:r>
            <a:r>
              <a:rPr lang="es-MX" sz="1600" dirty="0" smtClean="0"/>
              <a:t> </a:t>
            </a:r>
            <a:r>
              <a:rPr lang="es-MX" sz="1600" dirty="0" err="1" smtClean="0"/>
              <a:t>inclusion</a:t>
            </a:r>
            <a:r>
              <a:rPr lang="es-MX" sz="1600" dirty="0" smtClean="0"/>
              <a:t> </a:t>
            </a:r>
            <a:r>
              <a:rPr lang="es-MX" sz="1600" dirty="0" err="1" smtClean="0"/>
              <a:t>evaluations</a:t>
            </a:r>
            <a:r>
              <a:rPr lang="es-MX" sz="1600" dirty="0" smtClean="0"/>
              <a:t>.</a:t>
            </a:r>
          </a:p>
          <a:p>
            <a:pPr marL="882650" lvl="1" indent="-285750"/>
            <a:r>
              <a:rPr lang="es-MX" sz="1200" dirty="0" smtClean="0"/>
              <a:t>Al, Ca, Mg and Si</a:t>
            </a:r>
            <a:endParaRPr lang="es-MX" sz="12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34" b="35475"/>
          <a:stretch/>
        </p:blipFill>
        <p:spPr bwMode="auto">
          <a:xfrm>
            <a:off x="4571999" y="1059581"/>
            <a:ext cx="1008113" cy="1081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7" y="1059582"/>
            <a:ext cx="1512168" cy="1094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9" y="2250886"/>
            <a:ext cx="1171571" cy="75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7" y="2250886"/>
            <a:ext cx="1872208" cy="951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5418" y="3202445"/>
            <a:ext cx="1990291" cy="8094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232" y="3795886"/>
            <a:ext cx="1392833" cy="1142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5418" y="4075136"/>
            <a:ext cx="1962175" cy="879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82037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467544" y="123478"/>
            <a:ext cx="8520600" cy="841800"/>
          </a:xfrm>
        </p:spPr>
        <p:txBody>
          <a:bodyPr/>
          <a:lstStyle/>
          <a:p>
            <a:r>
              <a:rPr lang="es-MX" dirty="0" smtClean="0"/>
              <a:t>Grieta en barra de acero</a:t>
            </a:r>
            <a:endParaRPr lang="es-MX" dirty="0"/>
          </a:p>
        </p:txBody>
      </p:sp>
      <p:pic>
        <p:nvPicPr>
          <p:cNvPr id="5" name="4 Imagen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1059582"/>
            <a:ext cx="5328592" cy="3795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648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467544" y="123478"/>
            <a:ext cx="8520600" cy="841800"/>
          </a:xfrm>
        </p:spPr>
        <p:txBody>
          <a:bodyPr/>
          <a:lstStyle/>
          <a:p>
            <a:r>
              <a:rPr lang="es-MX" dirty="0" smtClean="0"/>
              <a:t>Viruta en piedra de rectificado</a:t>
            </a:r>
            <a:endParaRPr lang="es-MX" dirty="0"/>
          </a:p>
        </p:txBody>
      </p:sp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915566"/>
            <a:ext cx="5835011" cy="415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522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467544" y="123478"/>
            <a:ext cx="8520600" cy="841800"/>
          </a:xfrm>
        </p:spPr>
        <p:txBody>
          <a:bodyPr/>
          <a:lstStyle/>
          <a:p>
            <a:r>
              <a:rPr lang="es-MX" dirty="0" smtClean="0"/>
              <a:t>Cascarilla en formado</a:t>
            </a:r>
            <a:endParaRPr lang="es-MX" dirty="0"/>
          </a:p>
        </p:txBody>
      </p:sp>
      <p:pic>
        <p:nvPicPr>
          <p:cNvPr id="5" name="4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843558"/>
            <a:ext cx="5738787" cy="4087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316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467544" y="123478"/>
            <a:ext cx="8520600" cy="841800"/>
          </a:xfrm>
        </p:spPr>
        <p:txBody>
          <a:bodyPr/>
          <a:lstStyle/>
          <a:p>
            <a:r>
              <a:rPr lang="es-MX" dirty="0" smtClean="0"/>
              <a:t>Piedra de rectificado</a:t>
            </a:r>
            <a:endParaRPr lang="es-MX" dirty="0"/>
          </a:p>
        </p:txBody>
      </p:sp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782426"/>
            <a:ext cx="5699026" cy="4059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916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467544" y="123478"/>
            <a:ext cx="8520600" cy="841800"/>
          </a:xfrm>
        </p:spPr>
        <p:txBody>
          <a:bodyPr>
            <a:normAutofit fontScale="90000"/>
          </a:bodyPr>
          <a:lstStyle/>
          <a:p>
            <a:r>
              <a:rPr lang="es-MX" dirty="0" smtClean="0"/>
              <a:t>Análisis químico en capa de </a:t>
            </a:r>
            <a:r>
              <a:rPr lang="es-MX" dirty="0" err="1" smtClean="0"/>
              <a:t>fosfatizado</a:t>
            </a:r>
            <a:endParaRPr lang="es-MX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1131590"/>
            <a:ext cx="5270500" cy="374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8597008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SISAMEX _ Información confidencial 2021</Template>
  <TotalTime>10938</TotalTime>
  <Words>183</Words>
  <Application>Microsoft Office PowerPoint</Application>
  <PresentationFormat>Presentación en pantalla (16:9)</PresentationFormat>
  <Paragraphs>27</Paragraphs>
  <Slides>10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1" baseType="lpstr">
      <vt:lpstr>Simple Light</vt:lpstr>
      <vt:lpstr>Scaning Electron Microscope</vt:lpstr>
      <vt:lpstr>Presentación</vt:lpstr>
      <vt:lpstr>Axiachemisem, Thermo Scientific</vt:lpstr>
      <vt:lpstr>Succeed applications</vt:lpstr>
      <vt:lpstr>Grieta en barra de acero</vt:lpstr>
      <vt:lpstr>Viruta en piedra de rectificado</vt:lpstr>
      <vt:lpstr>Cascarilla en formado</vt:lpstr>
      <vt:lpstr>Piedra de rectificado</vt:lpstr>
      <vt:lpstr>Análisis químico en capa de fosfatizado</vt:lpstr>
      <vt:lpstr>Análisis químico de cascarilla de formado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Juan Jose Ramirez Natera</dc:creator>
  <cp:lastModifiedBy>Juan Jose Ramirez Natera</cp:lastModifiedBy>
  <cp:revision>56</cp:revision>
  <dcterms:created xsi:type="dcterms:W3CDTF">2022-06-14T20:25:46Z</dcterms:created>
  <dcterms:modified xsi:type="dcterms:W3CDTF">2024-02-26T14:28:44Z</dcterms:modified>
</cp:coreProperties>
</file>

<file path=docProps/thumbnail.jpeg>
</file>